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4" r:id="rId4"/>
    <p:sldId id="258" r:id="rId5"/>
    <p:sldId id="268" r:id="rId6"/>
    <p:sldId id="259" r:id="rId7"/>
    <p:sldId id="263" r:id="rId8"/>
    <p:sldId id="260" r:id="rId9"/>
    <p:sldId id="265" r:id="rId10"/>
    <p:sldId id="267" r:id="rId11"/>
    <p:sldId id="261" r:id="rId12"/>
    <p:sldId id="270" r:id="rId13"/>
    <p:sldId id="271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FFECE5-08E7-B88F-5500-4A36A4AEA7FB}" v="5" dt="2025-04-28T15:37:44.6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27252"/>
            <a:ext cx="9144000" cy="2387600"/>
          </a:xfrm>
        </p:spPr>
        <p:txBody>
          <a:bodyPr>
            <a:normAutofit/>
          </a:bodyPr>
          <a:lstStyle/>
          <a:p>
            <a:r>
              <a:rPr lang="en-US" sz="5300"/>
              <a:t>Comparative Analysis of Optimizers for Bird Classification using MobileNetV2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03336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SANDEEP REDDY PANYALA – AP24122060005</a:t>
            </a:r>
          </a:p>
          <a:p>
            <a:r>
              <a:rPr lang="en-US"/>
              <a:t>SRI HARSHA VARDHAN GOGISETTY – AP24122060007</a:t>
            </a:r>
          </a:p>
          <a:p>
            <a:r>
              <a:rPr lang="en-US"/>
              <a:t>MADDI ESWAR - AP24122060014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41FC6-7A3A-FF3D-0576-5A9AA9813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F91EB4-7E24-520A-62F0-4335DDE51196}"/>
              </a:ext>
            </a:extLst>
          </p:cNvPr>
          <p:cNvSpPr txBox="1"/>
          <p:nvPr/>
        </p:nvSpPr>
        <p:spPr>
          <a:xfrm>
            <a:off x="4188177" y="3651955"/>
            <a:ext cx="3815644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Under the guidance of</a:t>
            </a:r>
            <a:endParaRPr lang="en-US" sz="2000"/>
          </a:p>
          <a:p>
            <a:pPr algn="ctr"/>
            <a:r>
              <a:rPr lang="en-US" sz="2400" b="1"/>
              <a:t>Dr Kshira Sagar Sahoo</a:t>
            </a:r>
          </a:p>
          <a:p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5930C-217B-6271-BA41-481E3B4C0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F5A9B-C7C0-E8FC-0F62-220A0CEA4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378" y="187673"/>
            <a:ext cx="6094957" cy="709700"/>
          </a:xfrm>
        </p:spPr>
        <p:txBody>
          <a:bodyPr>
            <a:normAutofit/>
          </a:bodyPr>
          <a:lstStyle/>
          <a:p>
            <a:r>
              <a:rPr lang="en-US"/>
              <a:t>Performance metrics </a:t>
            </a:r>
          </a:p>
        </p:txBody>
      </p:sp>
      <p:pic>
        <p:nvPicPr>
          <p:cNvPr id="3" name="Picture 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D0508A2D-F057-F2BC-B5AE-131B1D77C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65" y="1858731"/>
            <a:ext cx="5902892" cy="3177072"/>
          </a:xfrm>
          <a:prstGeom prst="rect">
            <a:avLst/>
          </a:prstGeom>
        </p:spPr>
      </p:pic>
      <p:pic>
        <p:nvPicPr>
          <p:cNvPr id="6" name="Picture 5" descr="A graph of a graph&#10;&#10;AI-generated content may be incorrect.">
            <a:extLst>
              <a:ext uri="{FF2B5EF4-FFF2-40B4-BE49-F238E27FC236}">
                <a16:creationId xmlns:a16="http://schemas.microsoft.com/office/drawing/2014/main" id="{E50903E5-0463-EF70-BACA-6FEF753B9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385" y="1837738"/>
            <a:ext cx="5216439" cy="31825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BE166C-97A8-1C03-D829-93DB355DB73C}"/>
              </a:ext>
            </a:extLst>
          </p:cNvPr>
          <p:cNvSpPr txBox="1"/>
          <p:nvPr/>
        </p:nvSpPr>
        <p:spPr>
          <a:xfrm>
            <a:off x="969861" y="5139121"/>
            <a:ext cx="483593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Validation loss computation considering all optimizers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10447B-C34B-B0CF-33B3-2E26C80DC1A7}"/>
              </a:ext>
            </a:extLst>
          </p:cNvPr>
          <p:cNvSpPr txBox="1"/>
          <p:nvPr/>
        </p:nvSpPr>
        <p:spPr>
          <a:xfrm>
            <a:off x="7029327" y="5139121"/>
            <a:ext cx="483593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Training time comparisons considering all optimizers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5EF73-C3C1-8478-655E-33381242B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00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73E80-FA30-8984-A187-0BA2E7DED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>
                <a:latin typeface="Aptos Display"/>
                <a:ea typeface="Roboto"/>
                <a:cs typeface="Roboto"/>
              </a:rPr>
              <a:t>Performance Metrics</a:t>
            </a:r>
            <a:endParaRPr lang="en-US"/>
          </a:p>
        </p:txBody>
      </p:sp>
      <p:pic>
        <p:nvPicPr>
          <p:cNvPr id="4" name="Content Placeholder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1880645-CF7C-B438-193B-AEF8AEB972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342" y="1929630"/>
            <a:ext cx="11641086" cy="202913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868880-F92A-B163-D199-584D421D1635}"/>
              </a:ext>
            </a:extLst>
          </p:cNvPr>
          <p:cNvSpPr txBox="1"/>
          <p:nvPr/>
        </p:nvSpPr>
        <p:spPr>
          <a:xfrm>
            <a:off x="3678112" y="4232840"/>
            <a:ext cx="483593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Summarized comparisons considering all optimizers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C20D2A-E7E7-123F-0A57-6E3A2E93D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898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34E1B-4746-646F-DED3-CAAB79A7F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A8ADB-37D7-E957-03B5-93D874A2D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2687"/>
          </a:xfrm>
        </p:spPr>
        <p:txBody>
          <a:bodyPr>
            <a:noAutofit/>
          </a:bodyPr>
          <a:lstStyle/>
          <a:p>
            <a:r>
              <a:rPr lang="en-US" sz="2800">
                <a:ea typeface="Roboto"/>
                <a:cs typeface="Roboto"/>
              </a:rPr>
              <a:t>Classification Reports</a:t>
            </a:r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4A5BBCB-A3CC-DAD3-04A2-AEA950592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28" y="908137"/>
            <a:ext cx="5068943" cy="5542768"/>
          </a:xfrm>
          <a:prstGeom prst="rect">
            <a:avLst/>
          </a:prstGeom>
        </p:spPr>
      </p:pic>
      <p:pic>
        <p:nvPicPr>
          <p:cNvPr id="9" name="Picture 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4DBD007-C0B5-5441-7CD9-89A8F0812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272" y="908137"/>
            <a:ext cx="5103744" cy="555320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82284F-5150-BEBE-3368-D98AD2298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4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D3783-49DE-3320-1964-B02061C3C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DD351-B288-5AD3-E14B-7D7FEC74F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2687"/>
          </a:xfrm>
        </p:spPr>
        <p:txBody>
          <a:bodyPr>
            <a:noAutofit/>
          </a:bodyPr>
          <a:lstStyle/>
          <a:p>
            <a:r>
              <a:rPr lang="en-US" sz="2800">
                <a:ea typeface="Roboto"/>
                <a:cs typeface="Roboto"/>
              </a:rPr>
              <a:t>Classification Reports</a:t>
            </a:r>
          </a:p>
        </p:txBody>
      </p:sp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C721CB1-B337-2DFD-B048-62136DDF4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33" y="908137"/>
            <a:ext cx="5112336" cy="5563645"/>
          </a:xfrm>
          <a:prstGeom prst="rect">
            <a:avLst/>
          </a:prstGeom>
        </p:spPr>
      </p:pic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1EFD08D7-0DFF-2322-2C22-102D45B5B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893" y="908137"/>
            <a:ext cx="5094132" cy="556364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E5B0F9-BE40-EABA-48A5-E5F602A6D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38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33E20-585B-EB5F-B19F-76F9EB79F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2331"/>
          </a:xfrm>
        </p:spPr>
        <p:txBody>
          <a:bodyPr/>
          <a:lstStyle/>
          <a:p>
            <a:r>
              <a:rPr lang="en-US"/>
              <a:t>Performance Metrics</a:t>
            </a:r>
          </a:p>
        </p:txBody>
      </p:sp>
      <p:pic>
        <p:nvPicPr>
          <p:cNvPr id="4" name="Picture 3" descr="A collage of birds&#10;&#10;AI-generated content may be incorrect.">
            <a:extLst>
              <a:ext uri="{FF2B5EF4-FFF2-40B4-BE49-F238E27FC236}">
                <a16:creationId xmlns:a16="http://schemas.microsoft.com/office/drawing/2014/main" id="{8DF10689-9117-128D-FCF0-EF2AFAD3C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67" y="1138639"/>
            <a:ext cx="4415426" cy="2289503"/>
          </a:xfrm>
          <a:prstGeom prst="rect">
            <a:avLst/>
          </a:prstGeom>
        </p:spPr>
      </p:pic>
      <p:pic>
        <p:nvPicPr>
          <p:cNvPr id="5" name="Picture 4" descr="A collage of birds&#10;&#10;AI-generated content may be incorrect.">
            <a:extLst>
              <a:ext uri="{FF2B5EF4-FFF2-40B4-BE49-F238E27FC236}">
                <a16:creationId xmlns:a16="http://schemas.microsoft.com/office/drawing/2014/main" id="{82C45075-67C0-9A7D-6535-2458BA9CC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301" y="1139421"/>
            <a:ext cx="4431084" cy="2277501"/>
          </a:xfrm>
          <a:prstGeom prst="rect">
            <a:avLst/>
          </a:prstGeom>
        </p:spPr>
      </p:pic>
      <p:pic>
        <p:nvPicPr>
          <p:cNvPr id="6" name="Picture 5" descr="A collage of birds&#10;&#10;AI-generated content may be incorrect.">
            <a:extLst>
              <a:ext uri="{FF2B5EF4-FFF2-40B4-BE49-F238E27FC236}">
                <a16:creationId xmlns:a16="http://schemas.microsoft.com/office/drawing/2014/main" id="{A8EC2675-5A48-78E2-7158-090959BEC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48" y="3828844"/>
            <a:ext cx="4420645" cy="2263970"/>
          </a:xfrm>
          <a:prstGeom prst="rect">
            <a:avLst/>
          </a:prstGeom>
        </p:spPr>
      </p:pic>
      <p:pic>
        <p:nvPicPr>
          <p:cNvPr id="7" name="Picture 6" descr="A collage of different birds&#10;&#10;AI-generated content may be incorrect.">
            <a:extLst>
              <a:ext uri="{FF2B5EF4-FFF2-40B4-BE49-F238E27FC236}">
                <a16:creationId xmlns:a16="http://schemas.microsoft.com/office/drawing/2014/main" id="{53E72CCA-055F-2CCB-3131-8465419289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2301" y="3825567"/>
            <a:ext cx="4457180" cy="22653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62435A-11EF-1567-C8D7-2424771D3A37}"/>
              </a:ext>
            </a:extLst>
          </p:cNvPr>
          <p:cNvSpPr txBox="1"/>
          <p:nvPr/>
        </p:nvSpPr>
        <p:spPr>
          <a:xfrm>
            <a:off x="1919250" y="3418648"/>
            <a:ext cx="17566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NADAM predictions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7FEBF8-C150-BD1E-D1B2-AE147EC3C3CA}"/>
              </a:ext>
            </a:extLst>
          </p:cNvPr>
          <p:cNvSpPr txBox="1"/>
          <p:nvPr/>
        </p:nvSpPr>
        <p:spPr>
          <a:xfrm>
            <a:off x="8380592" y="3418647"/>
            <a:ext cx="17566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ADAM predictions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7A885B-E209-C9E6-8610-74F56440FBB4}"/>
              </a:ext>
            </a:extLst>
          </p:cNvPr>
          <p:cNvSpPr txBox="1"/>
          <p:nvPr/>
        </p:nvSpPr>
        <p:spPr>
          <a:xfrm>
            <a:off x="1700044" y="6090867"/>
            <a:ext cx="27012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err="1"/>
              <a:t>SGD_momentum</a:t>
            </a:r>
            <a:r>
              <a:rPr lang="en-US" sz="1400"/>
              <a:t> predictions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DACD5E-160C-735A-0280-E213AE5F988E}"/>
              </a:ext>
            </a:extLst>
          </p:cNvPr>
          <p:cNvSpPr txBox="1"/>
          <p:nvPr/>
        </p:nvSpPr>
        <p:spPr>
          <a:xfrm>
            <a:off x="8380592" y="6090867"/>
            <a:ext cx="17566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SGD predictions</a:t>
            </a:r>
            <a:endParaRPr lang="en-US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38451D-6FB8-7DF1-D7A7-1D10E2C8E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00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51E43-BFDB-ED33-F9FB-E17415550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>
                <a:ea typeface="Roboto"/>
                <a:cs typeface="Roboto"/>
              </a:rPr>
              <a:t>Problem Statement</a:t>
            </a:r>
          </a:p>
          <a:p>
            <a:endParaRPr lang="en-US" sz="2400">
              <a:ea typeface="Roboto"/>
              <a:cs typeface="Roboto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06F0D-D9FD-A695-1A36-3495D4025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b="1"/>
          </a:p>
          <a:p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2E3EADF-28E8-A67D-4EFE-2C0CB49F1C3B}"/>
              </a:ext>
            </a:extLst>
          </p:cNvPr>
          <p:cNvSpPr txBox="1">
            <a:spLocks/>
          </p:cNvSpPr>
          <p:nvPr/>
        </p:nvSpPr>
        <p:spPr>
          <a:xfrm>
            <a:off x="838200" y="1701446"/>
            <a:ext cx="10515600" cy="359498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>
                <a:ea typeface="+mn-lt"/>
                <a:cs typeface="+mn-lt"/>
              </a:rPr>
              <a:t>With the increasing volume of bird imagery in ecological studies and wildlife monitoring, accurately classifying bird species from images has become a crucial yet challenging task. Traditional models often fall short in terms of accuracy or computational efficiency. </a:t>
            </a:r>
            <a:endParaRPr lang="en-US"/>
          </a:p>
          <a:p>
            <a:pPr marL="0" indent="0" algn="just">
              <a:buNone/>
            </a:pPr>
            <a:r>
              <a:rPr lang="en-US">
                <a:ea typeface="+mn-lt"/>
                <a:cs typeface="+mn-lt"/>
              </a:rPr>
              <a:t>This project addresses the challenge of efficiently training a deep learning model to classify various bird species while systematically evaluating the impact of different optimization algorithms on model performance, convergence speed, and training time.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D673D-2310-E3B3-7D3B-BFA7410F8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89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25388-CE57-1BE3-710F-770D3BE80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ptos Display"/>
              </a:rPr>
              <a:t>Objectives of the Project 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FE24B-133D-4DA5-A1A8-1B89B3DE1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2200">
                <a:ea typeface="+mn-lt"/>
                <a:cs typeface="+mn-lt"/>
              </a:rPr>
              <a:t>To classify bird species using deep learning with MobileNetV2 variants.</a:t>
            </a:r>
            <a:endParaRPr lang="en-US" sz="2200"/>
          </a:p>
          <a:p>
            <a:pPr algn="just"/>
            <a:r>
              <a:rPr lang="en-US" sz="2200">
                <a:ea typeface="+mn-lt"/>
                <a:cs typeface="+mn-lt"/>
              </a:rPr>
              <a:t>To compare the performance of multiple optimizers – SGD, SGD with Momentum, Adam, and Nadam – on the same architecture and dataset.</a:t>
            </a:r>
            <a:endParaRPr lang="en-US" sz="2200"/>
          </a:p>
          <a:p>
            <a:pPr algn="just"/>
            <a:r>
              <a:rPr lang="en-US" sz="2200">
                <a:ea typeface="+mn-lt"/>
                <a:cs typeface="+mn-lt"/>
              </a:rPr>
              <a:t>To evaluate optimizers based on:</a:t>
            </a:r>
            <a:endParaRPr lang="en-US" sz="2200"/>
          </a:p>
          <a:p>
            <a:pPr lvl="1" algn="just"/>
            <a:r>
              <a:rPr lang="en-US" sz="2200">
                <a:ea typeface="+mn-lt"/>
                <a:cs typeface="+mn-lt"/>
              </a:rPr>
              <a:t>Training time (total and per epoch),</a:t>
            </a:r>
            <a:endParaRPr lang="en-US" sz="2200"/>
          </a:p>
          <a:p>
            <a:pPr lvl="1" algn="just"/>
            <a:r>
              <a:rPr lang="en-US" sz="2200">
                <a:ea typeface="+mn-lt"/>
                <a:cs typeface="+mn-lt"/>
              </a:rPr>
              <a:t>Convergence rate (how quickly the loss minimizes),</a:t>
            </a:r>
            <a:endParaRPr lang="en-US" sz="2200"/>
          </a:p>
          <a:p>
            <a:pPr lvl="1" algn="just"/>
            <a:r>
              <a:rPr lang="en-US" sz="2200">
                <a:ea typeface="+mn-lt"/>
                <a:cs typeface="+mn-lt"/>
              </a:rPr>
              <a:t>Final classification accuracy on validation data.</a:t>
            </a:r>
            <a:endParaRPr lang="en-US" sz="2200"/>
          </a:p>
          <a:p>
            <a:pPr algn="just"/>
            <a:r>
              <a:rPr lang="en-US" sz="2200">
                <a:ea typeface="+mn-lt"/>
                <a:cs typeface="+mn-lt"/>
              </a:rPr>
              <a:t>To identify the most efficient optimizer for training MobileNetV2 on bird image data with minimal resource consumption and maximum accuracy.</a:t>
            </a:r>
            <a:endParaRPr lang="en-US" sz="2200"/>
          </a:p>
          <a:p>
            <a:pPr algn="just"/>
            <a:endParaRPr lang="en-US" sz="22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F5BD3-8E59-C7BC-8373-1627C4979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67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6BB90-8D6F-CD57-D855-41B020CB9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>
                <a:latin typeface="Aptos Display"/>
                <a:ea typeface="Roboto"/>
                <a:cs typeface="Roboto"/>
              </a:rPr>
              <a:t>Literature Review</a:t>
            </a:r>
            <a:br>
              <a:rPr lang="en-US">
                <a:latin typeface="Aptos Display"/>
                <a:ea typeface="Roboto"/>
                <a:cs typeface="Roboto"/>
              </a:rPr>
            </a:br>
            <a:endParaRPr lang="en-US">
              <a:latin typeface="Aptos Display"/>
              <a:ea typeface="Roboto"/>
              <a:cs typeface="Roboto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33589-0EDA-AB89-535B-43E4D60DD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515"/>
            <a:ext cx="10515600" cy="50298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 b="1">
                <a:ea typeface="+mn-lt"/>
                <a:cs typeface="+mn-lt"/>
              </a:rPr>
              <a:t>Howard, A.G., Zhu, M., Chen, B., </a:t>
            </a:r>
            <a:r>
              <a:rPr lang="en-US" sz="2600" b="1" err="1">
                <a:ea typeface="+mn-lt"/>
                <a:cs typeface="+mn-lt"/>
              </a:rPr>
              <a:t>Kalenichenko</a:t>
            </a:r>
            <a:r>
              <a:rPr lang="en-US" sz="2600" b="1">
                <a:ea typeface="+mn-lt"/>
                <a:cs typeface="+mn-lt"/>
              </a:rPr>
              <a:t>, D., Wang, W., Weyand, T., </a:t>
            </a:r>
            <a:r>
              <a:rPr lang="en-US" sz="2600" b="1" err="1">
                <a:ea typeface="+mn-lt"/>
                <a:cs typeface="+mn-lt"/>
              </a:rPr>
              <a:t>Andreetto</a:t>
            </a:r>
            <a:r>
              <a:rPr lang="en-US" sz="2600" b="1">
                <a:ea typeface="+mn-lt"/>
                <a:cs typeface="+mn-lt"/>
              </a:rPr>
              <a:t>, M. and Adam, H., 2017. </a:t>
            </a:r>
            <a:r>
              <a:rPr lang="en-US" sz="2600" b="1" err="1">
                <a:ea typeface="+mn-lt"/>
                <a:cs typeface="+mn-lt"/>
              </a:rPr>
              <a:t>Mobilenets</a:t>
            </a:r>
            <a:r>
              <a:rPr lang="en-US" sz="2600" b="1">
                <a:ea typeface="+mn-lt"/>
                <a:cs typeface="+mn-lt"/>
              </a:rPr>
              <a:t>: Efficient convolutional neural networks for mobile vision applications. </a:t>
            </a:r>
            <a:r>
              <a:rPr lang="en-US" sz="2600" b="1" err="1">
                <a:ea typeface="+mn-lt"/>
                <a:cs typeface="+mn-lt"/>
              </a:rPr>
              <a:t>arXiv</a:t>
            </a:r>
            <a:r>
              <a:rPr lang="en-US" sz="2600" b="1">
                <a:ea typeface="+mn-lt"/>
                <a:cs typeface="+mn-lt"/>
              </a:rPr>
              <a:t> preprint arXiv:1704.04861 </a:t>
            </a:r>
            <a:endParaRPr lang="en-US" sz="2600" b="1">
              <a:latin typeface="Aptos"/>
              <a:ea typeface="Times New Roman"/>
              <a:cs typeface="Times New Roman"/>
            </a:endParaRPr>
          </a:p>
          <a:p>
            <a:pPr>
              <a:buNone/>
            </a:pPr>
            <a:r>
              <a:rPr lang="en-US" sz="2600">
                <a:ea typeface="+mn-lt"/>
                <a:cs typeface="+mn-lt"/>
              </a:rPr>
              <a:t>MobileNetV1: Introduced </a:t>
            </a:r>
            <a:r>
              <a:rPr lang="en-US" sz="2600" err="1">
                <a:ea typeface="+mn-lt"/>
                <a:cs typeface="+mn-lt"/>
              </a:rPr>
              <a:t>depthwise</a:t>
            </a:r>
            <a:r>
              <a:rPr lang="en-US" sz="2600">
                <a:ea typeface="+mn-lt"/>
                <a:cs typeface="+mn-lt"/>
              </a:rPr>
              <a:t> separable convolutions for lightweight models.</a:t>
            </a:r>
            <a:endParaRPr lang="en-US"/>
          </a:p>
          <a:p>
            <a:pPr>
              <a:buNone/>
            </a:pPr>
            <a:r>
              <a:rPr lang="en-US" sz="2600">
                <a:ea typeface="+mn-lt"/>
                <a:cs typeface="+mn-lt"/>
              </a:rPr>
              <a:t>MobileNetV2: Enhanced feature reuse and efficiency with inverted residuals and linear bottlenecks.</a:t>
            </a:r>
            <a:endParaRPr lang="en-US"/>
          </a:p>
          <a:p>
            <a:pPr>
              <a:buNone/>
            </a:pPr>
            <a:r>
              <a:rPr lang="en-US" sz="2600">
                <a:ea typeface="+mn-lt"/>
                <a:cs typeface="+mn-lt"/>
              </a:rPr>
              <a:t>MobileNetV3: Leveraged NAS and attention mechanisms for improved performance.</a:t>
            </a:r>
            <a:endParaRPr lang="en-US"/>
          </a:p>
          <a:p>
            <a:pPr marL="0" indent="0">
              <a:buNone/>
            </a:pPr>
            <a:r>
              <a:rPr lang="en-US" sz="2600">
                <a:ea typeface="+mn-lt"/>
                <a:cs typeface="+mn-lt"/>
              </a:rPr>
              <a:t>MobileNetV4: Incorporated advanced modules and attention techniques for state-of-the-art mobile vision models. </a:t>
            </a:r>
            <a:endParaRPr lang="en-US" sz="2600" b="1">
              <a:latin typeface="Aptos"/>
              <a:ea typeface="Times New Roman"/>
              <a:cs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D8F16D-166A-09FD-1A1B-10B11B0A3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059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CF0DA-20B1-2D8D-5D95-092DD23FA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Literature Review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5AB23-CC8E-B1F0-4D6A-A6C684960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174"/>
            <a:ext cx="10515600" cy="511333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just"/>
            <a:r>
              <a:rPr lang="en-US" b="1">
                <a:ea typeface="+mn-lt"/>
                <a:cs typeface="+mn-lt"/>
              </a:rPr>
              <a:t>Manna, A., Upasani, N., Jadhav, S., Mane, R., Chaudhari, R. and </a:t>
            </a:r>
            <a:r>
              <a:rPr lang="en-US" b="1" err="1">
                <a:ea typeface="+mn-lt"/>
                <a:cs typeface="+mn-lt"/>
              </a:rPr>
              <a:t>Chatre</a:t>
            </a:r>
            <a:r>
              <a:rPr lang="en-US" b="1">
                <a:ea typeface="+mn-lt"/>
                <a:cs typeface="+mn-lt"/>
              </a:rPr>
              <a:t>, V., 2023. Bird image classification using convolutional neural network transfer learning architectures. International Journal of Advanced Computer Science and Applications, 14(3)</a:t>
            </a:r>
            <a:endParaRPr lang="en-US" b="1"/>
          </a:p>
          <a:p>
            <a:pPr marL="0" indent="0" algn="just">
              <a:buNone/>
            </a:pPr>
            <a:r>
              <a:rPr lang="en-US">
                <a:ea typeface="+mn-lt"/>
                <a:cs typeface="+mn-lt"/>
              </a:rPr>
              <a:t>All models were trained under the same conditions (input size, epochs, learning rate, frozen layers, SoftMax activation), ensuring a fair and unbiased comparison. Training was performed on Google </a:t>
            </a:r>
            <a:r>
              <a:rPr lang="en-US" err="1">
                <a:ea typeface="+mn-lt"/>
                <a:cs typeface="+mn-lt"/>
              </a:rPr>
              <a:t>Colab</a:t>
            </a:r>
            <a:r>
              <a:rPr lang="en-US">
                <a:ea typeface="+mn-lt"/>
                <a:cs typeface="+mn-lt"/>
              </a:rPr>
              <a:t> using 15 epochs and a learning rate of 0.01.</a:t>
            </a:r>
          </a:p>
          <a:p>
            <a:pPr marL="0" indent="0" algn="just">
              <a:buNone/>
            </a:pPr>
            <a:r>
              <a:rPr lang="en-US">
                <a:ea typeface="+mn-lt"/>
                <a:cs typeface="+mn-lt"/>
              </a:rPr>
              <a:t>While ResNet152V2 achieved the highest accuracy, it had the highest loss, making DenseNet201 the most reliable and stable model for real-life applications. MobileNetV2, despite slightly lower accuracy, was faster and more efficient, making it suitable for on-device classification.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11D76-4825-DBA9-ED48-A2C2E71C9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526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0BA7FF-338D-72C6-48B0-A236CCBB2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 Flow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B8A080-0635-E29D-843E-F2E40BD04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300" y="300029"/>
            <a:ext cx="6786112" cy="655611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C748F-B165-1DEC-BB9D-EAD5A0C80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585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684176-8F7D-00F1-25FA-B63D9147B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MobileNet V2 Architecture</a:t>
            </a:r>
          </a:p>
        </p:txBody>
      </p:sp>
      <p:pic>
        <p:nvPicPr>
          <p:cNvPr id="5" name="Picture 4" descr="A diagram of a bottleneck layer&#10;&#10;AI-generated content may be incorrect.">
            <a:extLst>
              <a:ext uri="{FF2B5EF4-FFF2-40B4-BE49-F238E27FC236}">
                <a16:creationId xmlns:a16="http://schemas.microsoft.com/office/drawing/2014/main" id="{DBA283D8-33A7-EEB0-593F-6A61E376A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562" y="174543"/>
            <a:ext cx="5584085" cy="651830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71C35E-E4E7-CF2B-3B1A-172ECFB90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892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806C7-539C-A697-E8E6-0FDCBEE88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>
                <a:latin typeface="Aptos Display"/>
                <a:ea typeface="Roboto"/>
                <a:cs typeface="Roboto"/>
              </a:rPr>
              <a:t>Model Components</a:t>
            </a:r>
            <a:endParaRPr lang="en-US">
              <a:ea typeface="Roboto"/>
              <a:cs typeface="Roboto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39E02-4CFD-5A5B-BF43-9C21E78CA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Learning rate –Utilized the default running rate of the Optimizers</a:t>
            </a:r>
          </a:p>
          <a:p>
            <a:r>
              <a:rPr lang="en-US"/>
              <a:t>Optimizers used</a:t>
            </a:r>
          </a:p>
          <a:p>
            <a:pPr lvl="1"/>
            <a:r>
              <a:rPr lang="en-US"/>
              <a:t>SGD (learning rate =0.01)</a:t>
            </a:r>
          </a:p>
          <a:p>
            <a:pPr lvl="1"/>
            <a:r>
              <a:rPr lang="en-US" err="1"/>
              <a:t>SGD_momentum</a:t>
            </a:r>
            <a:r>
              <a:rPr lang="en-US"/>
              <a:t> (learning rate = 0.01, momentum=0.9)</a:t>
            </a:r>
          </a:p>
          <a:p>
            <a:pPr lvl="1"/>
            <a:r>
              <a:rPr lang="en-US"/>
              <a:t>Adam (learning rate = 0.001)</a:t>
            </a:r>
          </a:p>
          <a:p>
            <a:pPr lvl="1"/>
            <a:r>
              <a:rPr lang="en-US"/>
              <a:t>Nadam (learning rate = 0.002)</a:t>
            </a:r>
          </a:p>
          <a:p>
            <a:r>
              <a:rPr lang="en-US"/>
              <a:t>Batch size - 32</a:t>
            </a:r>
          </a:p>
          <a:p>
            <a:r>
              <a:rPr lang="en-US"/>
              <a:t>Image size  - (224,224)</a:t>
            </a:r>
          </a:p>
          <a:p>
            <a:r>
              <a:rPr lang="en-US"/>
              <a:t>Epochs – 10</a:t>
            </a:r>
          </a:p>
          <a:p>
            <a:r>
              <a:rPr lang="en-US"/>
              <a:t>Loss Function – </a:t>
            </a:r>
            <a:r>
              <a:rPr lang="en-US" err="1"/>
              <a:t>categorical_crossentropy</a:t>
            </a:r>
          </a:p>
          <a:p>
            <a:pPr lvl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74C45F-A72B-1A82-198A-212474C8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37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349B1-1874-0B57-E385-3AA5A0A91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378" y="187673"/>
            <a:ext cx="6094957" cy="709700"/>
          </a:xfrm>
        </p:spPr>
        <p:txBody>
          <a:bodyPr>
            <a:normAutofit/>
          </a:bodyPr>
          <a:lstStyle/>
          <a:p>
            <a:r>
              <a:rPr lang="en-US" sz="4000"/>
              <a:t>Performance metrics </a:t>
            </a:r>
          </a:p>
        </p:txBody>
      </p:sp>
      <p:pic>
        <p:nvPicPr>
          <p:cNvPr id="4" name="Picture 3" descr="A graph of a graph&#10;&#10;AI-generated content may be incorrect.">
            <a:extLst>
              <a:ext uri="{FF2B5EF4-FFF2-40B4-BE49-F238E27FC236}">
                <a16:creationId xmlns:a16="http://schemas.microsoft.com/office/drawing/2014/main" id="{FF485E33-BF60-56CF-2BFD-8ED9961F06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43" r="6195" b="-155"/>
          <a:stretch/>
        </p:blipFill>
        <p:spPr>
          <a:xfrm>
            <a:off x="4994753" y="277412"/>
            <a:ext cx="7197260" cy="33856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168B24-5868-51D3-8BEE-9A9822CFA696}"/>
              </a:ext>
            </a:extLst>
          </p:cNvPr>
          <p:cNvSpPr txBox="1"/>
          <p:nvPr/>
        </p:nvSpPr>
        <p:spPr>
          <a:xfrm>
            <a:off x="344378" y="1150462"/>
            <a:ext cx="4105983" cy="50250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400"/>
              <a:t>During the training phase at the last epoch the model attained results with respect to each optimizer are</a:t>
            </a:r>
            <a:br>
              <a:rPr lang="en-US" sz="2400"/>
            </a:br>
            <a:endParaRPr lang="en-US" sz="2400"/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/>
              <a:buChar char="•"/>
            </a:pPr>
            <a:r>
              <a:rPr lang="en-US" sz="2400"/>
              <a:t>SGD – 82.55%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/>
              <a:buChar char="•"/>
            </a:pPr>
            <a:r>
              <a:rPr lang="en-US" sz="2400" err="1"/>
              <a:t>SGD_momentum</a:t>
            </a:r>
            <a:r>
              <a:rPr lang="en-US" sz="2400"/>
              <a:t> – 85.52%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/>
              <a:buChar char="•"/>
            </a:pPr>
            <a:r>
              <a:rPr lang="en-US" sz="2400"/>
              <a:t>ADAM – 86.56%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/>
              <a:buChar char="•"/>
            </a:pPr>
            <a:r>
              <a:rPr lang="en-US" sz="2400"/>
              <a:t>Nadam – 86.41%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650AF7-35CF-E2F6-D179-DA9D0B6FC97C}"/>
              </a:ext>
            </a:extLst>
          </p:cNvPr>
          <p:cNvSpPr txBox="1"/>
          <p:nvPr/>
        </p:nvSpPr>
        <p:spPr>
          <a:xfrm>
            <a:off x="6178601" y="3792573"/>
            <a:ext cx="483593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Training accuracy comparisons considering all optimizers</a:t>
            </a:r>
          </a:p>
        </p:txBody>
      </p:sp>
      <p:pic>
        <p:nvPicPr>
          <p:cNvPr id="7" name="Picture 6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D5CD58C6-4AAC-0BF9-4BD4-FACDCF000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317" y="4361211"/>
            <a:ext cx="3390900" cy="1590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20A61F-E4BF-FF97-1FF8-F80F4406FDBD}"/>
              </a:ext>
            </a:extLst>
          </p:cNvPr>
          <p:cNvSpPr txBox="1"/>
          <p:nvPr/>
        </p:nvSpPr>
        <p:spPr>
          <a:xfrm>
            <a:off x="6648325" y="6052476"/>
            <a:ext cx="390170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Testing accuracy results considering randomized input of 235 images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812248-8030-3F42-812B-C8E323276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77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Comparative Analysis of Optimizers for Bird Classification using MobileNetV2</vt:lpstr>
      <vt:lpstr>Problem Statement </vt:lpstr>
      <vt:lpstr>Objectives of the Project </vt:lpstr>
      <vt:lpstr>Literature Review </vt:lpstr>
      <vt:lpstr>Literature Review </vt:lpstr>
      <vt:lpstr>Work Flow</vt:lpstr>
      <vt:lpstr>MobileNet V2 Architecture</vt:lpstr>
      <vt:lpstr>Model Components</vt:lpstr>
      <vt:lpstr>Performance metrics </vt:lpstr>
      <vt:lpstr>Performance metrics </vt:lpstr>
      <vt:lpstr>Performance Metrics</vt:lpstr>
      <vt:lpstr>Classification Reports</vt:lpstr>
      <vt:lpstr>Classification Reports</vt:lpstr>
      <vt:lpstr>Performance Metrics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7</cp:revision>
  <dcterms:created xsi:type="dcterms:W3CDTF">2025-04-23T15:56:59Z</dcterms:created>
  <dcterms:modified xsi:type="dcterms:W3CDTF">2025-04-28T16:11:43Z</dcterms:modified>
</cp:coreProperties>
</file>